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E7B2B3C-99A8-476D-8EF3-328DF8B99905}">
  <a:tblStyle styleId="{1E7B2B3C-99A8-476D-8EF3-328DF8B99905}"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31" d="100"/>
          <a:sy n="131" d="100"/>
        </p:scale>
        <p:origin x="-104" y="-26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13823668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Google Shape;5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3" name="Google Shape;10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mailto:mrayment@gcfe.net" TargetMode="External"/><Relationship Id="rId4" Type="http://schemas.openxmlformats.org/officeDocument/2006/relationships/hyperlink" Target="mailto:clairem@gcfe.net" TargetMode="External"/><Relationship Id="rId5" Type="http://schemas.openxmlformats.org/officeDocument/2006/relationships/hyperlink" Target="mailto:alib@gcfe.net" TargetMode="External"/><Relationship Id="rId6" Type="http://schemas.openxmlformats.org/officeDocument/2006/relationships/hyperlink" Target="mailto:rebeccae@gcfe.net"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5" Type="http://schemas.openxmlformats.org/officeDocument/2006/relationships/image" Target="../media/image7.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s://www.bellusacademy.edu/blog/test-your-beauty-knowledge-take-our-quiz/" TargetMode="External"/><Relationship Id="rId4" Type="http://schemas.openxmlformats.org/officeDocument/2006/relationships/hyperlink" Target="https://www.proprofs.com/quiz-school/story.php?title=pp-test-your-cosmetics-knowledge-with-this-quiz" TargetMode="External"/><Relationship Id="rId5" Type="http://schemas.openxmlformats.org/officeDocument/2006/relationships/hyperlink" Target="https://play.howstuffworks.com/quiz/makeup-quiz" TargetMode="External"/><Relationship Id="rId6"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NIDltJvgQ3M" TargetMode="External"/><Relationship Id="rId4" Type="http://schemas.openxmlformats.org/officeDocument/2006/relationships/hyperlink" Target="https://www.youtube.com/watch?v=_uNlGGOgR9E" TargetMode="External"/><Relationship Id="rId5" Type="http://schemas.openxmlformats.org/officeDocument/2006/relationships/hyperlink" Target="https://www.youtube.com/watch?v=NonCmCOimtE" TargetMode="External"/><Relationship Id="rId6" Type="http://schemas.openxmlformats.org/officeDocument/2006/relationships/hyperlink" Target="https://www.youtube.com/watch?v=bDfw2fbLxqw" TargetMode="External"/><Relationship Id="rId7" Type="http://schemas.openxmlformats.org/officeDocument/2006/relationships/hyperlink" Target="https://www.youtube.com/watch?v=ElL895fr_Jg" TargetMode="External"/><Relationship Id="rId8"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3690875"/>
            <a:ext cx="8520600" cy="79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a:t>Welcome to your initial study pack</a:t>
            </a:r>
            <a:endParaRPr/>
          </a:p>
        </p:txBody>
      </p:sp>
      <p:pic>
        <p:nvPicPr>
          <p:cNvPr id="55" name="Google Shape;55;p13"/>
          <p:cNvPicPr preferRelativeResize="0"/>
          <p:nvPr/>
        </p:nvPicPr>
        <p:blipFill rotWithShape="1">
          <a:blip r:embed="rId3">
            <a:alphaModFix/>
          </a:blip>
          <a:srcRect/>
          <a:stretch/>
        </p:blipFill>
        <p:spPr>
          <a:xfrm>
            <a:off x="311707" y="391832"/>
            <a:ext cx="3299075" cy="3299050"/>
          </a:xfrm>
          <a:prstGeom prst="rect">
            <a:avLst/>
          </a:prstGeom>
          <a:noFill/>
          <a:ln>
            <a:noFill/>
          </a:ln>
        </p:spPr>
      </p:pic>
      <p:pic>
        <p:nvPicPr>
          <p:cNvPr id="56" name="Google Shape;56;p13"/>
          <p:cNvPicPr preferRelativeResize="0"/>
          <p:nvPr/>
        </p:nvPicPr>
        <p:blipFill rotWithShape="1">
          <a:blip r:embed="rId4">
            <a:alphaModFix/>
          </a:blip>
          <a:srcRect/>
          <a:stretch/>
        </p:blipFill>
        <p:spPr>
          <a:xfrm>
            <a:off x="4958873" y="687225"/>
            <a:ext cx="3975050" cy="281358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243425" y="1036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a:t>Thank you</a:t>
            </a:r>
            <a:endParaRPr/>
          </a:p>
        </p:txBody>
      </p:sp>
      <p:sp>
        <p:nvSpPr>
          <p:cNvPr id="119" name="Google Shape;119;p22"/>
          <p:cNvSpPr txBox="1">
            <a:spLocks noGrp="1"/>
          </p:cNvSpPr>
          <p:nvPr>
            <p:ph type="body" idx="1"/>
          </p:nvPr>
        </p:nvSpPr>
        <p:spPr>
          <a:xfrm>
            <a:off x="311700" y="604100"/>
            <a:ext cx="8520600" cy="4460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We hope you enjoy completing this introduction into what to expect at college &amp; we look forward to welcoming you on campus.</a:t>
            </a:r>
            <a:endParaRPr/>
          </a:p>
          <a:p>
            <a:pPr marL="0" lvl="0" indent="0" algn="l" rtl="0">
              <a:lnSpc>
                <a:spcPct val="115000"/>
              </a:lnSpc>
              <a:spcBef>
                <a:spcPts val="1600"/>
              </a:spcBef>
              <a:spcAft>
                <a:spcPts val="0"/>
              </a:spcAft>
              <a:buSzPts val="1800"/>
              <a:buNone/>
            </a:pPr>
            <a:r>
              <a:rPr lang="en"/>
              <a:t>If you have any questions please don't hesitate to ask and contact one of the tutors:</a:t>
            </a:r>
            <a:endParaRPr/>
          </a:p>
          <a:p>
            <a:pPr marL="0" lvl="0" indent="0" algn="l" rtl="0">
              <a:lnSpc>
                <a:spcPct val="115000"/>
              </a:lnSpc>
              <a:spcBef>
                <a:spcPts val="1600"/>
              </a:spcBef>
              <a:spcAft>
                <a:spcPts val="0"/>
              </a:spcAft>
              <a:buSzPts val="1800"/>
              <a:buNone/>
            </a:pPr>
            <a:r>
              <a:rPr lang="en"/>
              <a:t>Mark Rayment: </a:t>
            </a:r>
            <a:r>
              <a:rPr lang="en" u="sng">
                <a:solidFill>
                  <a:schemeClr val="hlink"/>
                </a:solidFill>
                <a:hlinkClick r:id="rId3"/>
              </a:rPr>
              <a:t>mrayment@gcfe.net</a:t>
            </a:r>
            <a:r>
              <a:rPr lang="en"/>
              <a:t> - Hairdressing</a:t>
            </a:r>
            <a:endParaRPr/>
          </a:p>
          <a:p>
            <a:pPr marL="0" lvl="0" indent="0" algn="l" rtl="0">
              <a:lnSpc>
                <a:spcPct val="115000"/>
              </a:lnSpc>
              <a:spcBef>
                <a:spcPts val="1600"/>
              </a:spcBef>
              <a:spcAft>
                <a:spcPts val="0"/>
              </a:spcAft>
              <a:buSzPts val="1800"/>
              <a:buNone/>
            </a:pPr>
            <a:r>
              <a:rPr lang="en"/>
              <a:t>Claire Monti: </a:t>
            </a:r>
            <a:r>
              <a:rPr lang="en" u="sng">
                <a:solidFill>
                  <a:schemeClr val="hlink"/>
                </a:solidFill>
                <a:hlinkClick r:id="rId4"/>
              </a:rPr>
              <a:t>clairem@gcfe.net</a:t>
            </a:r>
            <a:r>
              <a:rPr lang="en"/>
              <a:t> - Hairdressing</a:t>
            </a:r>
            <a:endParaRPr/>
          </a:p>
          <a:p>
            <a:pPr marL="0" lvl="0" indent="0" algn="l" rtl="0">
              <a:lnSpc>
                <a:spcPct val="115000"/>
              </a:lnSpc>
              <a:spcBef>
                <a:spcPts val="1600"/>
              </a:spcBef>
              <a:spcAft>
                <a:spcPts val="0"/>
              </a:spcAft>
              <a:buSzPts val="1800"/>
              <a:buNone/>
            </a:pPr>
            <a:r>
              <a:rPr lang="en"/>
              <a:t>Ali Black: </a:t>
            </a:r>
            <a:r>
              <a:rPr lang="en" u="sng">
                <a:solidFill>
                  <a:schemeClr val="hlink"/>
                </a:solidFill>
                <a:hlinkClick r:id="rId5"/>
              </a:rPr>
              <a:t>alib@gcfe.net</a:t>
            </a:r>
            <a:r>
              <a:rPr lang="en"/>
              <a:t> - Beauty Therapy</a:t>
            </a:r>
            <a:endParaRPr/>
          </a:p>
          <a:p>
            <a:pPr marL="0" lvl="0" indent="0" algn="l" rtl="0">
              <a:lnSpc>
                <a:spcPct val="115000"/>
              </a:lnSpc>
              <a:spcBef>
                <a:spcPts val="1600"/>
              </a:spcBef>
              <a:spcAft>
                <a:spcPts val="0"/>
              </a:spcAft>
              <a:buSzPts val="1800"/>
              <a:buNone/>
            </a:pPr>
            <a:r>
              <a:rPr lang="en"/>
              <a:t>Becky Ellis: </a:t>
            </a:r>
            <a:r>
              <a:rPr lang="en" u="sng">
                <a:solidFill>
                  <a:schemeClr val="hlink"/>
                </a:solidFill>
                <a:hlinkClick r:id="rId6"/>
              </a:rPr>
              <a:t>rebeccae@gcfe.net</a:t>
            </a:r>
            <a:r>
              <a:rPr lang="en"/>
              <a:t> - Beauty Therapy</a:t>
            </a:r>
            <a:endParaRPr/>
          </a:p>
          <a:p>
            <a:pPr marL="0" lvl="0" indent="0" algn="l" rtl="0">
              <a:lnSpc>
                <a:spcPct val="115000"/>
              </a:lnSpc>
              <a:spcBef>
                <a:spcPts val="1600"/>
              </a:spcBef>
              <a:spcAft>
                <a:spcPts val="1600"/>
              </a:spcAft>
              <a:buSzPts val="1800"/>
              <a:buNone/>
            </a:pPr>
            <a:r>
              <a:rPr lang="en" b="1"/>
              <a:t>Guernsey College Of Further Education: Les Ozouets Campus, Les Ozouets, St. Peter Port, Guernsey, GY1 2UB</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endParaRPr/>
          </a:p>
        </p:txBody>
      </p:sp>
      <p:sp>
        <p:nvSpPr>
          <p:cNvPr id="62" name="Google Shape;62;p14"/>
          <p:cNvSpPr txBox="1">
            <a:spLocks noGrp="1"/>
          </p:cNvSpPr>
          <p:nvPr>
            <p:ph type="body" idx="1"/>
          </p:nvPr>
        </p:nvSpPr>
        <p:spPr>
          <a:xfrm>
            <a:off x="311700" y="2811700"/>
            <a:ext cx="8520600" cy="2059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800"/>
              <a:buNone/>
            </a:pPr>
            <a:r>
              <a:rPr lang="en"/>
              <a:t>Welcome to hairdressing and beauty therapy. As part of your course you’ll learn lots of different skills and techniques to help you build and fantastic career in the industry. This book will give you an idea of some of the topics you can expect to learn whilst you are studying with us and give you a head start when you begin your studies with us in September. It also includes a bridging assignment for your progression.</a:t>
            </a:r>
            <a:endParaRPr/>
          </a:p>
        </p:txBody>
      </p:sp>
      <p:pic>
        <p:nvPicPr>
          <p:cNvPr id="63" name="Google Shape;63;p14"/>
          <p:cNvPicPr preferRelativeResize="0"/>
          <p:nvPr/>
        </p:nvPicPr>
        <p:blipFill rotWithShape="1">
          <a:blip r:embed="rId3">
            <a:alphaModFix/>
          </a:blip>
          <a:srcRect/>
          <a:stretch/>
        </p:blipFill>
        <p:spPr>
          <a:xfrm>
            <a:off x="372675" y="147925"/>
            <a:ext cx="4074150" cy="2726550"/>
          </a:xfrm>
          <a:prstGeom prst="rect">
            <a:avLst/>
          </a:prstGeom>
          <a:noFill/>
          <a:ln>
            <a:noFill/>
          </a:ln>
        </p:spPr>
      </p:pic>
      <p:pic>
        <p:nvPicPr>
          <p:cNvPr id="64" name="Google Shape;64;p14"/>
          <p:cNvPicPr preferRelativeResize="0"/>
          <p:nvPr/>
        </p:nvPicPr>
        <p:blipFill rotWithShape="1">
          <a:blip r:embed="rId4">
            <a:alphaModFix/>
          </a:blip>
          <a:srcRect/>
          <a:stretch/>
        </p:blipFill>
        <p:spPr>
          <a:xfrm>
            <a:off x="4644350" y="156550"/>
            <a:ext cx="3890524" cy="2709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89675" y="0"/>
            <a:ext cx="4781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Task 1: Create a mood board</a:t>
            </a:r>
            <a:endParaRPr/>
          </a:p>
        </p:txBody>
      </p:sp>
      <p:sp>
        <p:nvSpPr>
          <p:cNvPr id="70" name="Google Shape;70;p15"/>
          <p:cNvSpPr txBox="1">
            <a:spLocks noGrp="1"/>
          </p:cNvSpPr>
          <p:nvPr>
            <p:ph type="body" idx="1"/>
          </p:nvPr>
        </p:nvSpPr>
        <p:spPr>
          <a:xfrm>
            <a:off x="572105" y="558575"/>
            <a:ext cx="8571900" cy="4407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800"/>
              <a:buNone/>
            </a:pPr>
            <a:endParaRPr/>
          </a:p>
        </p:txBody>
      </p:sp>
      <p:pic>
        <p:nvPicPr>
          <p:cNvPr id="71" name="Google Shape;71;p15"/>
          <p:cNvPicPr preferRelativeResize="0"/>
          <p:nvPr/>
        </p:nvPicPr>
        <p:blipFill rotWithShape="1">
          <a:blip r:embed="rId3">
            <a:alphaModFix/>
          </a:blip>
          <a:srcRect/>
          <a:stretch/>
        </p:blipFill>
        <p:spPr>
          <a:xfrm rot="695587">
            <a:off x="5439989" y="412488"/>
            <a:ext cx="3294696" cy="4408098"/>
          </a:xfrm>
          <a:prstGeom prst="rect">
            <a:avLst/>
          </a:prstGeom>
          <a:noFill/>
          <a:ln>
            <a:noFill/>
          </a:ln>
        </p:spPr>
      </p:pic>
      <p:pic>
        <p:nvPicPr>
          <p:cNvPr id="72" name="Google Shape;72;p15"/>
          <p:cNvPicPr preferRelativeResize="0"/>
          <p:nvPr/>
        </p:nvPicPr>
        <p:blipFill rotWithShape="1">
          <a:blip r:embed="rId4">
            <a:alphaModFix/>
          </a:blip>
          <a:srcRect/>
          <a:stretch/>
        </p:blipFill>
        <p:spPr>
          <a:xfrm rot="404669">
            <a:off x="1810759" y="675125"/>
            <a:ext cx="3925541" cy="2845649"/>
          </a:xfrm>
          <a:prstGeom prst="rect">
            <a:avLst/>
          </a:prstGeom>
          <a:noFill/>
          <a:ln>
            <a:noFill/>
          </a:ln>
        </p:spPr>
      </p:pic>
      <p:pic>
        <p:nvPicPr>
          <p:cNvPr id="73" name="Google Shape;73;p15"/>
          <p:cNvPicPr preferRelativeResize="0"/>
          <p:nvPr/>
        </p:nvPicPr>
        <p:blipFill rotWithShape="1">
          <a:blip r:embed="rId5">
            <a:alphaModFix/>
          </a:blip>
          <a:srcRect/>
          <a:stretch/>
        </p:blipFill>
        <p:spPr>
          <a:xfrm rot="-815926">
            <a:off x="367714" y="1852641"/>
            <a:ext cx="3889823" cy="276141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11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Mood board criteria</a:t>
            </a:r>
            <a:endParaRPr/>
          </a:p>
        </p:txBody>
      </p:sp>
      <p:sp>
        <p:nvSpPr>
          <p:cNvPr id="79" name="Google Shape;79;p16"/>
          <p:cNvSpPr txBox="1">
            <a:spLocks noGrp="1"/>
          </p:cNvSpPr>
          <p:nvPr>
            <p:ph type="body" idx="1"/>
          </p:nvPr>
        </p:nvSpPr>
        <p:spPr>
          <a:xfrm>
            <a:off x="311700" y="604100"/>
            <a:ext cx="8520600" cy="4437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The make-up, hair and beauty industry are very creative and you will have to develop your artistic skills to get the most out of your studies. </a:t>
            </a:r>
            <a:endParaRPr/>
          </a:p>
          <a:p>
            <a:pPr marL="0" lvl="0" indent="0" algn="l" rtl="0">
              <a:lnSpc>
                <a:spcPct val="115000"/>
              </a:lnSpc>
              <a:spcBef>
                <a:spcPts val="1600"/>
              </a:spcBef>
              <a:spcAft>
                <a:spcPts val="0"/>
              </a:spcAft>
              <a:buSzPts val="1800"/>
              <a:buNone/>
            </a:pPr>
            <a:r>
              <a:rPr lang="en"/>
              <a:t>Part of this bridging assignment requires you to create an image based on a theme.</a:t>
            </a:r>
            <a:endParaRPr/>
          </a:p>
          <a:p>
            <a:pPr marL="0" lvl="0" indent="0" algn="l" rtl="0">
              <a:lnSpc>
                <a:spcPct val="115000"/>
              </a:lnSpc>
              <a:spcBef>
                <a:spcPts val="1600"/>
              </a:spcBef>
              <a:spcAft>
                <a:spcPts val="0"/>
              </a:spcAft>
              <a:buSzPts val="1800"/>
              <a:buNone/>
            </a:pPr>
            <a:r>
              <a:rPr lang="en"/>
              <a:t> For this you need to design a mood board, and plan your hair, makeup and nail design. </a:t>
            </a:r>
            <a:endParaRPr/>
          </a:p>
          <a:p>
            <a:pPr marL="0" lvl="0" indent="0" algn="l" rtl="0">
              <a:lnSpc>
                <a:spcPct val="115000"/>
              </a:lnSpc>
              <a:spcBef>
                <a:spcPts val="1600"/>
              </a:spcBef>
              <a:spcAft>
                <a:spcPts val="0"/>
              </a:spcAft>
              <a:buSzPts val="1800"/>
              <a:buNone/>
            </a:pPr>
            <a:r>
              <a:rPr lang="en"/>
              <a:t>A mood board is a collection of ideas and images based on a given theme. Design your own mood board based on a theme of your choice. </a:t>
            </a:r>
            <a:endParaRPr/>
          </a:p>
          <a:p>
            <a:pPr marL="0" lvl="0" indent="0" algn="l" rtl="0">
              <a:lnSpc>
                <a:spcPct val="115000"/>
              </a:lnSpc>
              <a:spcBef>
                <a:spcPts val="1600"/>
              </a:spcBef>
              <a:spcAft>
                <a:spcPts val="0"/>
              </a:spcAft>
              <a:buSzPts val="1800"/>
              <a:buNone/>
            </a:pPr>
            <a:r>
              <a:rPr lang="en"/>
              <a:t>Some ideas are: Nature - Hollywood - Fantasy - Avant Garde - Historical - Cultural </a:t>
            </a:r>
            <a:endParaRPr/>
          </a:p>
          <a:p>
            <a:pPr marL="0" lvl="0" indent="0" algn="l" rtl="0">
              <a:lnSpc>
                <a:spcPct val="115000"/>
              </a:lnSpc>
              <a:spcBef>
                <a:spcPts val="1600"/>
              </a:spcBef>
              <a:spcAft>
                <a:spcPts val="1600"/>
              </a:spcAft>
              <a:buSzPts val="1800"/>
              <a:buNone/>
            </a:pPr>
            <a:r>
              <a:rPr lang="en"/>
              <a:t>Take a picture of your finished mood board and send it to us: visions@gcfe.net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Just for Fun: Test your knowledge</a:t>
            </a:r>
            <a:endParaRPr/>
          </a:p>
        </p:txBody>
      </p:sp>
      <p:sp>
        <p:nvSpPr>
          <p:cNvPr id="85" name="Google Shape;85;p17"/>
          <p:cNvSpPr txBox="1">
            <a:spLocks noGrp="1"/>
          </p:cNvSpPr>
          <p:nvPr>
            <p:ph type="body" idx="1"/>
          </p:nvPr>
        </p:nvSpPr>
        <p:spPr>
          <a:xfrm>
            <a:off x="311700" y="968250"/>
            <a:ext cx="8520600" cy="3960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Test your current knowledge of the hair, beauty and make-up industry. </a:t>
            </a:r>
            <a:endParaRPr/>
          </a:p>
          <a:p>
            <a:pPr marL="0" lvl="0" indent="0" algn="l" rtl="0">
              <a:lnSpc>
                <a:spcPct val="115000"/>
              </a:lnSpc>
              <a:spcBef>
                <a:spcPts val="1600"/>
              </a:spcBef>
              <a:spcAft>
                <a:spcPts val="0"/>
              </a:spcAft>
              <a:buSzPts val="1800"/>
              <a:buNone/>
            </a:pPr>
            <a:r>
              <a:rPr lang="en"/>
              <a:t>Click on the links below to see what you know – and what you don’t.</a:t>
            </a:r>
            <a:endParaRPr/>
          </a:p>
          <a:p>
            <a:pPr marL="0" lvl="0" indent="0" algn="l" rtl="0">
              <a:lnSpc>
                <a:spcPct val="115000"/>
              </a:lnSpc>
              <a:spcBef>
                <a:spcPts val="1600"/>
              </a:spcBef>
              <a:spcAft>
                <a:spcPts val="0"/>
              </a:spcAft>
              <a:buSzPts val="1800"/>
              <a:buNone/>
            </a:pPr>
            <a:endParaRPr/>
          </a:p>
          <a:p>
            <a:pPr marL="0" lvl="0" indent="0" algn="l" rtl="0">
              <a:lnSpc>
                <a:spcPct val="115000"/>
              </a:lnSpc>
              <a:spcBef>
                <a:spcPts val="1600"/>
              </a:spcBef>
              <a:spcAft>
                <a:spcPts val="0"/>
              </a:spcAft>
              <a:buSzPts val="1800"/>
              <a:buNone/>
            </a:pPr>
            <a:r>
              <a:rPr lang="en" sz="2200" u="sng">
                <a:solidFill>
                  <a:schemeClr val="hlink"/>
                </a:solidFill>
                <a:hlinkClick r:id="rId3"/>
              </a:rPr>
              <a:t>https://www.bellusacademy.edu/blog/test-your-beauty-knowledge-take-our-quiz/</a:t>
            </a:r>
            <a:r>
              <a:rPr lang="en" sz="2200"/>
              <a:t> </a:t>
            </a:r>
            <a:endParaRPr sz="2200"/>
          </a:p>
          <a:p>
            <a:pPr marL="0" lvl="0" indent="0" algn="l" rtl="0">
              <a:lnSpc>
                <a:spcPct val="115000"/>
              </a:lnSpc>
              <a:spcBef>
                <a:spcPts val="1600"/>
              </a:spcBef>
              <a:spcAft>
                <a:spcPts val="0"/>
              </a:spcAft>
              <a:buSzPts val="1800"/>
              <a:buNone/>
            </a:pPr>
            <a:r>
              <a:rPr lang="en" sz="2200" u="sng">
                <a:solidFill>
                  <a:schemeClr val="hlink"/>
                </a:solidFill>
                <a:hlinkClick r:id="rId4"/>
              </a:rPr>
              <a:t>https://www.proprofs.com/quiz-school/story.php?title=pp-test-your-cosmetics-knowledge-with-this-quiz</a:t>
            </a:r>
            <a:endParaRPr sz="2200"/>
          </a:p>
          <a:p>
            <a:pPr marL="0" lvl="0" indent="0" algn="l" rtl="0">
              <a:lnSpc>
                <a:spcPct val="115000"/>
              </a:lnSpc>
              <a:spcBef>
                <a:spcPts val="1600"/>
              </a:spcBef>
              <a:spcAft>
                <a:spcPts val="1600"/>
              </a:spcAft>
              <a:buSzPts val="1800"/>
              <a:buNone/>
            </a:pPr>
            <a:r>
              <a:rPr lang="en" sz="2200" u="sng">
                <a:solidFill>
                  <a:schemeClr val="hlink"/>
                </a:solidFill>
                <a:hlinkClick r:id="rId5"/>
              </a:rPr>
              <a:t>https://play.howstuffworks.com/quiz/makeup-quiz</a:t>
            </a:r>
            <a:endParaRPr sz="2200"/>
          </a:p>
        </p:txBody>
      </p:sp>
      <p:pic>
        <p:nvPicPr>
          <p:cNvPr id="86" name="Google Shape;86;p17"/>
          <p:cNvPicPr preferRelativeResize="0"/>
          <p:nvPr/>
        </p:nvPicPr>
        <p:blipFill rotWithShape="1">
          <a:blip r:embed="rId6">
            <a:alphaModFix/>
          </a:blip>
          <a:srcRect/>
          <a:stretch/>
        </p:blipFill>
        <p:spPr>
          <a:xfrm>
            <a:off x="7537951" y="91050"/>
            <a:ext cx="1521925" cy="2254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8087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Task 2. COMMON DISORDERS</a:t>
            </a:r>
            <a:endParaRPr/>
          </a:p>
        </p:txBody>
      </p:sp>
      <p:sp>
        <p:nvSpPr>
          <p:cNvPr id="92" name="Google Shape;92;p18"/>
          <p:cNvSpPr txBox="1">
            <a:spLocks noGrp="1"/>
          </p:cNvSpPr>
          <p:nvPr>
            <p:ph type="body" idx="1"/>
          </p:nvPr>
        </p:nvSpPr>
        <p:spPr>
          <a:xfrm>
            <a:off x="311700" y="653575"/>
            <a:ext cx="8520600" cy="4354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Find the descriptions that matches the condition name 7 add a picture to complet the condition (they are currently mixed up!) </a:t>
            </a:r>
            <a:endParaRPr/>
          </a:p>
          <a:p>
            <a:pPr marL="0" lvl="0" indent="0" algn="l" rtl="0">
              <a:lnSpc>
                <a:spcPct val="115000"/>
              </a:lnSpc>
              <a:spcBef>
                <a:spcPts val="1600"/>
              </a:spcBef>
              <a:spcAft>
                <a:spcPts val="0"/>
              </a:spcAft>
              <a:buSzPts val="1800"/>
              <a:buNone/>
            </a:pPr>
            <a:r>
              <a:rPr lang="en"/>
              <a:t>Use the internet to try and match up the names, pictures and descriptions. </a:t>
            </a:r>
            <a:endParaRPr/>
          </a:p>
          <a:p>
            <a:pPr marL="0" lvl="0" indent="0" algn="l" rtl="0">
              <a:lnSpc>
                <a:spcPct val="115000"/>
              </a:lnSpc>
              <a:spcBef>
                <a:spcPts val="1600"/>
              </a:spcBef>
              <a:spcAft>
                <a:spcPts val="0"/>
              </a:spcAft>
              <a:buSzPts val="1800"/>
              <a:buNone/>
            </a:pPr>
            <a:r>
              <a:rPr lang="en"/>
              <a:t>You can colour code the conditions to match up: for example</a:t>
            </a:r>
            <a:endParaRPr/>
          </a:p>
          <a:p>
            <a:pPr marL="0" lvl="0" indent="0" algn="l" rtl="0">
              <a:lnSpc>
                <a:spcPct val="115000"/>
              </a:lnSpc>
              <a:spcBef>
                <a:spcPts val="1600"/>
              </a:spcBef>
              <a:spcAft>
                <a:spcPts val="0"/>
              </a:spcAft>
              <a:buSzPts val="1800"/>
              <a:buNone/>
            </a:pPr>
            <a:endParaRPr/>
          </a:p>
          <a:p>
            <a:pPr marL="0" lvl="0" indent="0" algn="l" rtl="0">
              <a:lnSpc>
                <a:spcPct val="115000"/>
              </a:lnSpc>
              <a:spcBef>
                <a:spcPts val="1600"/>
              </a:spcBef>
              <a:spcAft>
                <a:spcPts val="1600"/>
              </a:spcAft>
              <a:buSzPts val="1800"/>
              <a:buNone/>
            </a:pPr>
            <a:endParaRPr/>
          </a:p>
        </p:txBody>
      </p:sp>
      <p:graphicFrame>
        <p:nvGraphicFramePr>
          <p:cNvPr id="93" name="Google Shape;93;p18"/>
          <p:cNvGraphicFramePr/>
          <p:nvPr/>
        </p:nvGraphicFramePr>
        <p:xfrm>
          <a:off x="311675" y="2463825"/>
          <a:ext cx="8659575" cy="2498250"/>
        </p:xfrm>
        <a:graphic>
          <a:graphicData uri="http://schemas.openxmlformats.org/drawingml/2006/table">
            <a:tbl>
              <a:tblPr>
                <a:noFill/>
                <a:tableStyleId>{1E7B2B3C-99A8-476D-8EF3-328DF8B99905}</a:tableStyleId>
              </a:tblPr>
              <a:tblGrid>
                <a:gridCol w="1247900"/>
                <a:gridCol w="4525150"/>
                <a:gridCol w="2886525"/>
              </a:tblGrid>
              <a:tr h="606875">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t>Condition</a:t>
                      </a:r>
                      <a:endParaRPr sz="1400" b="1" u="none" strike="noStrike" cap="none"/>
                    </a:p>
                  </a:txBody>
                  <a:tcPr marL="91425" marR="91425" marT="91425" marB="91425">
                    <a:solidFill>
                      <a:srgbClr val="FFFF00"/>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t>Description</a:t>
                      </a:r>
                      <a:endParaRPr sz="1400" b="1" u="none" strike="noStrike" cap="none"/>
                    </a:p>
                  </a:txBody>
                  <a:tcPr marL="91425" marR="91425" marT="91425" marB="91425">
                    <a:solidFill>
                      <a:srgbClr val="FFFF00"/>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t>Picture</a:t>
                      </a:r>
                      <a:endParaRPr sz="1400" b="1" u="none" strike="noStrike" cap="none"/>
                    </a:p>
                  </a:txBody>
                  <a:tcPr marL="91425" marR="91425" marT="91425" marB="91425">
                    <a:solidFill>
                      <a:srgbClr val="FFFF00"/>
                    </a:solidFill>
                  </a:tcPr>
                </a:tc>
              </a:tr>
              <a:tr h="754175">
                <a:tc>
                  <a:txBody>
                    <a:bodyPr/>
                    <a:lstStyle/>
                    <a:p>
                      <a:pPr marL="0" marR="0" lvl="0" indent="0" algn="l" rtl="0">
                        <a:lnSpc>
                          <a:spcPct val="100000"/>
                        </a:lnSpc>
                        <a:spcBef>
                          <a:spcPts val="0"/>
                        </a:spcBef>
                        <a:spcAft>
                          <a:spcPts val="0"/>
                        </a:spcAft>
                        <a:buClr>
                          <a:schemeClr val="dk1"/>
                        </a:buClr>
                        <a:buSzPts val="1100"/>
                        <a:buFont typeface="Arial"/>
                        <a:buNone/>
                      </a:pPr>
                      <a:r>
                        <a:rPr lang="en" sz="1650" u="none" strike="noStrike" cap="none">
                          <a:solidFill>
                            <a:schemeClr val="dk1"/>
                          </a:solidFill>
                        </a:rPr>
                        <a:t>Sunburn</a:t>
                      </a:r>
                      <a:endParaRPr sz="2100" u="none" strike="noStrike" cap="none"/>
                    </a:p>
                  </a:txBody>
                  <a:tcPr marL="91425" marR="91425" marT="91425" marB="91425">
                    <a:solidFill>
                      <a:srgbClr val="FF00FF"/>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en" sz="1650" u="none" strike="noStrike" cap="none">
                          <a:solidFill>
                            <a:schemeClr val="dk1"/>
                          </a:solidFill>
                          <a:latin typeface="Comic Sans MS"/>
                          <a:ea typeface="Comic Sans MS"/>
                          <a:cs typeface="Comic Sans MS"/>
                          <a:sym typeface="Comic Sans MS"/>
                        </a:rPr>
                        <a:t>A dark, sometimes raised area of skin.</a:t>
                      </a:r>
                      <a:endParaRPr sz="2100" u="none" strike="noStrike" cap="none"/>
                    </a:p>
                  </a:txBody>
                  <a:tcPr marL="91425" marR="91425" marT="91425" marB="91425">
                    <a:solidFill>
                      <a:srgbClr val="00FFFF"/>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91425" marR="91425" marT="91425" marB="91425">
                    <a:solidFill>
                      <a:srgbClr val="00FFFF"/>
                    </a:solidFill>
                  </a:tcPr>
                </a:tc>
              </a:tr>
              <a:tr h="1137200">
                <a:tc>
                  <a:txBody>
                    <a:bodyPr/>
                    <a:lstStyle/>
                    <a:p>
                      <a:pPr marL="0" marR="0" lvl="0" indent="0" algn="l" rtl="0">
                        <a:lnSpc>
                          <a:spcPct val="100000"/>
                        </a:lnSpc>
                        <a:spcBef>
                          <a:spcPts val="0"/>
                        </a:spcBef>
                        <a:spcAft>
                          <a:spcPts val="0"/>
                        </a:spcAft>
                        <a:buClr>
                          <a:schemeClr val="dk1"/>
                        </a:buClr>
                        <a:buSzPts val="1100"/>
                        <a:buFont typeface="Arial"/>
                        <a:buNone/>
                      </a:pPr>
                      <a:r>
                        <a:rPr lang="en" sz="1650" u="none" strike="noStrike" cap="none">
                          <a:solidFill>
                            <a:schemeClr val="dk1"/>
                          </a:solidFill>
                        </a:rPr>
                        <a:t>Moles</a:t>
                      </a:r>
                      <a:endParaRPr sz="2100" u="none" strike="noStrike" cap="none"/>
                    </a:p>
                  </a:txBody>
                  <a:tcPr marL="91425" marR="91425" marT="91425" marB="91425">
                    <a:solidFill>
                      <a:srgbClr val="00FFFF"/>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en" sz="1650" u="none" strike="noStrike" cap="none">
                          <a:solidFill>
                            <a:schemeClr val="dk1"/>
                          </a:solidFill>
                          <a:latin typeface="Comic Sans MS"/>
                          <a:ea typeface="Comic Sans MS"/>
                          <a:cs typeface="Comic Sans MS"/>
                          <a:sym typeface="Comic Sans MS"/>
                        </a:rPr>
                        <a:t>The skin will be red, sore and can sometimes have blisters. The skin may be peeling.</a:t>
                      </a:r>
                      <a:endParaRPr sz="2100" u="none" strike="noStrike" cap="none"/>
                    </a:p>
                  </a:txBody>
                  <a:tcPr marL="91425" marR="91425" marT="91425" marB="91425">
                    <a:solidFill>
                      <a:srgbClr val="FF00FF"/>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91425" marR="91425" marT="91425" marB="91425">
                    <a:solidFill>
                      <a:srgbClr val="FF00FF"/>
                    </a:solidFill>
                  </a:tcPr>
                </a:tc>
              </a:tr>
            </a:tbl>
          </a:graphicData>
        </a:graphic>
      </p:graphicFrame>
      <p:pic>
        <p:nvPicPr>
          <p:cNvPr id="94" name="Google Shape;94;p18"/>
          <p:cNvPicPr preferRelativeResize="0"/>
          <p:nvPr/>
        </p:nvPicPr>
        <p:blipFill rotWithShape="1">
          <a:blip r:embed="rId3">
            <a:alphaModFix/>
          </a:blip>
          <a:srcRect/>
          <a:stretch/>
        </p:blipFill>
        <p:spPr>
          <a:xfrm>
            <a:off x="6146997" y="3070697"/>
            <a:ext cx="794775" cy="790750"/>
          </a:xfrm>
          <a:prstGeom prst="rect">
            <a:avLst/>
          </a:prstGeom>
          <a:noFill/>
          <a:ln>
            <a:noFill/>
          </a:ln>
        </p:spPr>
      </p:pic>
      <p:pic>
        <p:nvPicPr>
          <p:cNvPr id="95" name="Google Shape;95;p18"/>
          <p:cNvPicPr preferRelativeResize="0"/>
          <p:nvPr/>
        </p:nvPicPr>
        <p:blipFill rotWithShape="1">
          <a:blip r:embed="rId4">
            <a:alphaModFix/>
          </a:blip>
          <a:srcRect/>
          <a:stretch/>
        </p:blipFill>
        <p:spPr>
          <a:xfrm>
            <a:off x="6995075" y="3824886"/>
            <a:ext cx="1061100" cy="118991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aphicFrame>
        <p:nvGraphicFramePr>
          <p:cNvPr id="100" name="Google Shape;100;p19"/>
          <p:cNvGraphicFramePr/>
          <p:nvPr/>
        </p:nvGraphicFramePr>
        <p:xfrm>
          <a:off x="-12" y="74188"/>
          <a:ext cx="9143975" cy="3774222"/>
        </p:xfrm>
        <a:graphic>
          <a:graphicData uri="http://schemas.openxmlformats.org/drawingml/2006/table">
            <a:tbl>
              <a:tblPr>
                <a:noFill/>
                <a:tableStyleId>{1E7B2B3C-99A8-476D-8EF3-328DF8B99905}</a:tableStyleId>
              </a:tblPr>
              <a:tblGrid>
                <a:gridCol w="1075050"/>
                <a:gridCol w="5676125"/>
                <a:gridCol w="2392800"/>
              </a:tblGrid>
              <a:tr h="387600">
                <a:tc>
                  <a:txBody>
                    <a:bodyPr/>
                    <a:lstStyle/>
                    <a:p>
                      <a:pPr marL="0" marR="0" lvl="0" indent="0" algn="l" rtl="0">
                        <a:lnSpc>
                          <a:spcPct val="115000"/>
                        </a:lnSpc>
                        <a:spcBef>
                          <a:spcPts val="0"/>
                        </a:spcBef>
                        <a:spcAft>
                          <a:spcPts val="0"/>
                        </a:spcAft>
                        <a:buClr>
                          <a:srgbClr val="000000"/>
                        </a:buClr>
                        <a:buSzPts val="1200"/>
                        <a:buFont typeface="Arial"/>
                        <a:buNone/>
                      </a:pPr>
                      <a:r>
                        <a:rPr lang="en" sz="1200" b="1" u="none" strike="noStrike" cap="none">
                          <a:solidFill>
                            <a:schemeClr val="dk2"/>
                          </a:solidFill>
                        </a:rPr>
                        <a:t>Condition</a:t>
                      </a:r>
                      <a:endParaRPr sz="1200" b="1" u="none" strike="noStrike" cap="none">
                        <a:solidFill>
                          <a:schemeClr val="dk2"/>
                        </a:solidFill>
                      </a:endParaRPr>
                    </a:p>
                  </a:txBody>
                  <a:tcPr marL="91425" marR="91425" marT="91425" marB="91425">
                    <a:solidFill>
                      <a:srgbClr val="FFFF00"/>
                    </a:solidFill>
                  </a:tcPr>
                </a:tc>
                <a:tc>
                  <a:txBody>
                    <a:bodyPr/>
                    <a:lstStyle/>
                    <a:p>
                      <a:pPr marL="0" marR="0" lvl="0" indent="0" algn="l" rtl="0">
                        <a:lnSpc>
                          <a:spcPct val="115000"/>
                        </a:lnSpc>
                        <a:spcBef>
                          <a:spcPts val="0"/>
                        </a:spcBef>
                        <a:spcAft>
                          <a:spcPts val="0"/>
                        </a:spcAft>
                        <a:buClr>
                          <a:srgbClr val="000000"/>
                        </a:buClr>
                        <a:buSzPts val="1200"/>
                        <a:buFont typeface="Arial"/>
                        <a:buNone/>
                      </a:pPr>
                      <a:r>
                        <a:rPr lang="en" sz="1200" b="1" u="none" strike="noStrike" cap="none">
                          <a:solidFill>
                            <a:schemeClr val="dk2"/>
                          </a:solidFill>
                        </a:rPr>
                        <a:t>Match up the condition with the name</a:t>
                      </a:r>
                      <a:endParaRPr sz="1200" b="1" u="none" strike="noStrike" cap="none">
                        <a:solidFill>
                          <a:schemeClr val="dk2"/>
                        </a:solidFill>
                      </a:endParaRPr>
                    </a:p>
                  </a:txBody>
                  <a:tcPr marL="91425" marR="91425" marT="91425" marB="91425">
                    <a:solidFill>
                      <a:srgbClr val="FFFF00"/>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n" sz="1200" b="1" u="none" strike="noStrike" cap="none"/>
                        <a:t>Find a picture on the internet</a:t>
                      </a:r>
                      <a:endParaRPr sz="1200" b="1" u="none" strike="noStrike" cap="none"/>
                    </a:p>
                  </a:txBody>
                  <a:tcPr marL="91425" marR="91425" marT="91425" marB="91425">
                    <a:solidFill>
                      <a:srgbClr val="FFFF00"/>
                    </a:solidFill>
                  </a:tcPr>
                </a:tc>
              </a:tr>
              <a:tr h="490950">
                <a:tc>
                  <a:txBody>
                    <a:bodyPr/>
                    <a:lstStyle/>
                    <a:p>
                      <a:pPr marL="0" marR="0" lvl="0" indent="0" algn="l" rtl="0">
                        <a:lnSpc>
                          <a:spcPct val="115000"/>
                        </a:lnSpc>
                        <a:spcBef>
                          <a:spcPts val="0"/>
                        </a:spcBef>
                        <a:spcAft>
                          <a:spcPts val="0"/>
                        </a:spcAft>
                        <a:buClr>
                          <a:schemeClr val="dk1"/>
                        </a:buClr>
                        <a:buSzPts val="1100"/>
                        <a:buFont typeface="Arial"/>
                        <a:buNone/>
                      </a:pPr>
                      <a:r>
                        <a:rPr lang="en" sz="1500" u="none" strike="noStrike" cap="none">
                          <a:solidFill>
                            <a:schemeClr val="dk2"/>
                          </a:solidFill>
                        </a:rPr>
                        <a:t>Psoriasis</a:t>
                      </a:r>
                      <a:endParaRPr sz="1500" u="none" strike="noStrike" cap="none"/>
                    </a:p>
                  </a:txBody>
                  <a:tcPr marL="91425" marR="91425" marT="91425" marB="91425"/>
                </a:tc>
                <a:tc>
                  <a:txBody>
                    <a:bodyPr/>
                    <a:lstStyle/>
                    <a:p>
                      <a:pPr marL="0" marR="0" lvl="0" indent="0" algn="l" rtl="0">
                        <a:lnSpc>
                          <a:spcPct val="115000"/>
                        </a:lnSpc>
                        <a:spcBef>
                          <a:spcPts val="0"/>
                        </a:spcBef>
                        <a:spcAft>
                          <a:spcPts val="0"/>
                        </a:spcAft>
                        <a:buClr>
                          <a:srgbClr val="000000"/>
                        </a:buClr>
                        <a:buSzPts val="1500"/>
                        <a:buFont typeface="Arial"/>
                        <a:buNone/>
                      </a:pPr>
                      <a:r>
                        <a:rPr lang="en" sz="1500" u="none" strike="noStrike" cap="none">
                          <a:solidFill>
                            <a:schemeClr val="dk2"/>
                          </a:solidFill>
                        </a:rPr>
                        <a:t>Fungal infection. Starts as a red spot, spreading out and healing from the centre.</a:t>
                      </a: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p>
                  </a:txBody>
                  <a:tcPr marL="91425" marR="91425" marT="91425" marB="91425"/>
                </a:tc>
              </a:tr>
              <a:tr h="490950">
                <a:tc>
                  <a:txBody>
                    <a:bodyPr/>
                    <a:lstStyle/>
                    <a:p>
                      <a:pPr marL="0" marR="0" lvl="0" indent="0" algn="l" rtl="0">
                        <a:lnSpc>
                          <a:spcPct val="115000"/>
                        </a:lnSpc>
                        <a:spcBef>
                          <a:spcPts val="0"/>
                        </a:spcBef>
                        <a:spcAft>
                          <a:spcPts val="0"/>
                        </a:spcAft>
                        <a:buClr>
                          <a:schemeClr val="dk1"/>
                        </a:buClr>
                        <a:buSzPts val="1100"/>
                        <a:buFont typeface="Arial"/>
                        <a:buNone/>
                      </a:pPr>
                      <a:r>
                        <a:rPr lang="en" sz="1500" u="none" strike="noStrike" cap="none">
                          <a:solidFill>
                            <a:schemeClr val="dk2"/>
                          </a:solidFill>
                        </a:rPr>
                        <a:t>Ringworm</a:t>
                      </a:r>
                      <a:endParaRPr sz="1500" u="none" strike="noStrike" cap="none"/>
                    </a:p>
                  </a:txBody>
                  <a:tcPr marL="91425" marR="91425" marT="91425" marB="91425"/>
                </a:tc>
                <a:tc>
                  <a:txBody>
                    <a:bodyPr/>
                    <a:lstStyle/>
                    <a:p>
                      <a:pPr marL="0" marR="0" lvl="0" indent="0" algn="l" rtl="0">
                        <a:lnSpc>
                          <a:spcPct val="115000"/>
                        </a:lnSpc>
                        <a:spcBef>
                          <a:spcPts val="0"/>
                        </a:spcBef>
                        <a:spcAft>
                          <a:spcPts val="0"/>
                        </a:spcAft>
                        <a:buClr>
                          <a:schemeClr val="dk1"/>
                        </a:buClr>
                        <a:buSzPts val="1100"/>
                        <a:buFont typeface="Arial"/>
                        <a:buNone/>
                      </a:pPr>
                      <a:r>
                        <a:rPr lang="en" sz="1500" u="none" strike="noStrike" cap="none">
                          <a:solidFill>
                            <a:schemeClr val="dk2"/>
                          </a:solidFill>
                        </a:rPr>
                        <a:t>Caused by an itch mite. Very itchy. Silvery lines on the skin</a:t>
                      </a: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p>
                  </a:txBody>
                  <a:tcPr marL="91425" marR="91425" marT="91425" marB="91425"/>
                </a:tc>
              </a:tr>
              <a:tr h="490950">
                <a:tc>
                  <a:txBody>
                    <a:bodyPr/>
                    <a:lstStyle/>
                    <a:p>
                      <a:pPr marL="0" marR="0" lvl="0" indent="0" algn="l" rtl="0">
                        <a:lnSpc>
                          <a:spcPct val="115000"/>
                        </a:lnSpc>
                        <a:spcBef>
                          <a:spcPts val="0"/>
                        </a:spcBef>
                        <a:spcAft>
                          <a:spcPts val="0"/>
                        </a:spcAft>
                        <a:buClr>
                          <a:schemeClr val="dk1"/>
                        </a:buClr>
                        <a:buSzPts val="1100"/>
                        <a:buFont typeface="Arial"/>
                        <a:buNone/>
                      </a:pPr>
                      <a:r>
                        <a:rPr lang="en" sz="1500" u="none" strike="noStrike" cap="none">
                          <a:solidFill>
                            <a:schemeClr val="dk2"/>
                          </a:solidFill>
                        </a:rPr>
                        <a:t>Impetigo</a:t>
                      </a:r>
                      <a:endParaRPr sz="1500" u="none" strike="noStrike" cap="none"/>
                    </a:p>
                  </a:txBody>
                  <a:tcPr marL="91425" marR="91425" marT="91425" marB="91425"/>
                </a:tc>
                <a:tc>
                  <a:txBody>
                    <a:bodyPr/>
                    <a:lstStyle/>
                    <a:p>
                      <a:pPr marL="0" marR="0" lvl="0" indent="0" algn="l" rtl="0">
                        <a:lnSpc>
                          <a:spcPct val="115000"/>
                        </a:lnSpc>
                        <a:spcBef>
                          <a:spcPts val="0"/>
                        </a:spcBef>
                        <a:spcAft>
                          <a:spcPts val="0"/>
                        </a:spcAft>
                        <a:buClr>
                          <a:schemeClr val="dk1"/>
                        </a:buClr>
                        <a:buSzPts val="1100"/>
                        <a:buFont typeface="Arial"/>
                        <a:buNone/>
                      </a:pPr>
                      <a:r>
                        <a:rPr lang="en" sz="1500" u="none" strike="noStrike" cap="none">
                          <a:solidFill>
                            <a:schemeClr val="dk2"/>
                          </a:solidFill>
                        </a:rPr>
                        <a:t>Red, itchy, broken and sore skin. Caused by allergies or stress</a:t>
                      </a: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p>
                  </a:txBody>
                  <a:tcPr marL="91425" marR="91425" marT="91425" marB="91425"/>
                </a:tc>
              </a:tr>
              <a:tr h="490950">
                <a:tc>
                  <a:txBody>
                    <a:bodyPr/>
                    <a:lstStyle/>
                    <a:p>
                      <a:pPr marL="0" marR="0" lvl="0" indent="0" algn="l" rtl="0">
                        <a:lnSpc>
                          <a:spcPct val="115000"/>
                        </a:lnSpc>
                        <a:spcBef>
                          <a:spcPts val="0"/>
                        </a:spcBef>
                        <a:spcAft>
                          <a:spcPts val="0"/>
                        </a:spcAft>
                        <a:buClr>
                          <a:schemeClr val="dk1"/>
                        </a:buClr>
                        <a:buSzPts val="1100"/>
                        <a:buFont typeface="Arial"/>
                        <a:buNone/>
                      </a:pPr>
                      <a:r>
                        <a:rPr lang="en" sz="1500" u="none" strike="noStrike" cap="none">
                          <a:solidFill>
                            <a:schemeClr val="dk2"/>
                          </a:solidFill>
                        </a:rPr>
                        <a:t>Scabies</a:t>
                      </a:r>
                      <a:endParaRPr sz="1500" u="none" strike="noStrike" cap="none"/>
                    </a:p>
                  </a:txBody>
                  <a:tcPr marL="91425" marR="91425" marT="91425" marB="91425"/>
                </a:tc>
                <a:tc>
                  <a:txBody>
                    <a:bodyPr/>
                    <a:lstStyle/>
                    <a:p>
                      <a:pPr marL="0" marR="0" lvl="0" indent="0" algn="l" rtl="0">
                        <a:lnSpc>
                          <a:spcPct val="115000"/>
                        </a:lnSpc>
                        <a:spcBef>
                          <a:spcPts val="0"/>
                        </a:spcBef>
                        <a:spcAft>
                          <a:spcPts val="0"/>
                        </a:spcAft>
                        <a:buClr>
                          <a:schemeClr val="dk1"/>
                        </a:buClr>
                        <a:buSzPts val="1100"/>
                        <a:buFont typeface="Arial"/>
                        <a:buNone/>
                      </a:pPr>
                      <a:r>
                        <a:rPr lang="en" sz="1500" u="none" strike="noStrike" cap="none">
                          <a:solidFill>
                            <a:schemeClr val="dk2"/>
                          </a:solidFill>
                        </a:rPr>
                        <a:t>Silvery scales on the skin, most commonly on the elbows, knees and scalp.</a:t>
                      </a: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p>
                  </a:txBody>
                  <a:tcPr marL="91425" marR="91425" marT="91425" marB="91425"/>
                </a:tc>
              </a:tr>
              <a:tr h="490950">
                <a:tc>
                  <a:txBody>
                    <a:bodyPr/>
                    <a:lstStyle/>
                    <a:p>
                      <a:pPr marL="0" marR="0" lvl="0" indent="0" algn="l" rtl="0">
                        <a:lnSpc>
                          <a:spcPct val="115000"/>
                        </a:lnSpc>
                        <a:spcBef>
                          <a:spcPts val="0"/>
                        </a:spcBef>
                        <a:spcAft>
                          <a:spcPts val="0"/>
                        </a:spcAft>
                        <a:buClr>
                          <a:schemeClr val="dk1"/>
                        </a:buClr>
                        <a:buSzPts val="1100"/>
                        <a:buFont typeface="Arial"/>
                        <a:buNone/>
                      </a:pPr>
                      <a:r>
                        <a:rPr lang="en" sz="1500" u="none" strike="noStrike" cap="none">
                          <a:solidFill>
                            <a:schemeClr val="dk2"/>
                          </a:solidFill>
                        </a:rPr>
                        <a:t>Eczema</a:t>
                      </a:r>
                      <a:endParaRPr sz="1500" u="none" strike="noStrike" cap="none"/>
                    </a:p>
                  </a:txBody>
                  <a:tcPr marL="91425" marR="91425" marT="91425" marB="91425"/>
                </a:tc>
                <a:tc>
                  <a:txBody>
                    <a:bodyPr/>
                    <a:lstStyle/>
                    <a:p>
                      <a:pPr marL="0" marR="0" lvl="0" indent="0" algn="l" rtl="0">
                        <a:lnSpc>
                          <a:spcPct val="115000"/>
                        </a:lnSpc>
                        <a:spcBef>
                          <a:spcPts val="0"/>
                        </a:spcBef>
                        <a:spcAft>
                          <a:spcPts val="0"/>
                        </a:spcAft>
                        <a:buClr>
                          <a:schemeClr val="dk1"/>
                        </a:buClr>
                        <a:buSzPts val="1100"/>
                        <a:buFont typeface="Arial"/>
                        <a:buNone/>
                      </a:pPr>
                      <a:r>
                        <a:rPr lang="en" sz="1500" u="none" strike="noStrike" cap="none">
                          <a:solidFill>
                            <a:schemeClr val="dk2"/>
                          </a:solidFill>
                        </a:rPr>
                        <a:t>Red, swollen, itchy. Appears within 24 hours</a:t>
                      </a: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p>
                  </a:txBody>
                  <a:tcPr marL="91425" marR="91425" marT="91425" marB="91425"/>
                </a:tc>
              </a:tr>
              <a:tr h="490950">
                <a:tc>
                  <a:txBody>
                    <a:bodyPr/>
                    <a:lstStyle/>
                    <a:p>
                      <a:pPr marL="0" marR="0" lvl="0" indent="0" algn="l" rtl="0">
                        <a:lnSpc>
                          <a:spcPct val="115000"/>
                        </a:lnSpc>
                        <a:spcBef>
                          <a:spcPts val="0"/>
                        </a:spcBef>
                        <a:spcAft>
                          <a:spcPts val="0"/>
                        </a:spcAft>
                        <a:buClr>
                          <a:schemeClr val="dk1"/>
                        </a:buClr>
                        <a:buSzPts val="1100"/>
                        <a:buFont typeface="Arial"/>
                        <a:buNone/>
                      </a:pPr>
                      <a:r>
                        <a:rPr lang="en" sz="1500" u="none" strike="noStrike" cap="none">
                          <a:solidFill>
                            <a:schemeClr val="dk2"/>
                          </a:solidFill>
                        </a:rPr>
                        <a:t>Allergies</a:t>
                      </a:r>
                      <a:endParaRPr sz="1500" u="none" strike="noStrike" cap="none"/>
                    </a:p>
                  </a:txBody>
                  <a:tcPr marL="91425" marR="91425" marT="91425" marB="91425"/>
                </a:tc>
                <a:tc>
                  <a:txBody>
                    <a:bodyPr/>
                    <a:lstStyle/>
                    <a:p>
                      <a:pPr marL="0" marR="0" lvl="0" indent="0" algn="l" rtl="0">
                        <a:lnSpc>
                          <a:spcPct val="115000"/>
                        </a:lnSpc>
                        <a:spcBef>
                          <a:spcPts val="0"/>
                        </a:spcBef>
                        <a:spcAft>
                          <a:spcPts val="0"/>
                        </a:spcAft>
                        <a:buClr>
                          <a:schemeClr val="dk1"/>
                        </a:buClr>
                        <a:buSzPts val="1100"/>
                        <a:buFont typeface="Arial"/>
                        <a:buNone/>
                      </a:pPr>
                      <a:r>
                        <a:rPr lang="en" sz="1500" u="none" strike="noStrike" cap="none">
                          <a:solidFill>
                            <a:schemeClr val="dk2"/>
                          </a:solidFill>
                        </a:rPr>
                        <a:t>Bacterial infection. Honey coloured crusts</a:t>
                      </a: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p>
                  </a:txBody>
                  <a:tcPr marL="91425" marR="91425" marT="91425" marB="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body" idx="1"/>
          </p:nvPr>
        </p:nvSpPr>
        <p:spPr>
          <a:xfrm>
            <a:off x="311700" y="80650"/>
            <a:ext cx="8769300" cy="50628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800"/>
              <a:buNone/>
            </a:pPr>
            <a:r>
              <a:rPr lang="en" sz="2100" b="1">
                <a:solidFill>
                  <a:srgbClr val="FFFFFF"/>
                </a:solidFill>
                <a:highlight>
                  <a:srgbClr val="000000"/>
                </a:highlight>
              </a:rPr>
              <a:t>TASK 3:</a:t>
            </a:r>
            <a:r>
              <a:rPr lang="en" sz="2100" b="1">
                <a:solidFill>
                  <a:srgbClr val="FFFFFF"/>
                </a:solidFill>
              </a:rPr>
              <a:t> </a:t>
            </a:r>
            <a:r>
              <a:rPr lang="en" sz="2100" b="1">
                <a:solidFill>
                  <a:srgbClr val="FFFFFF"/>
                </a:solidFill>
                <a:highlight>
                  <a:srgbClr val="FFFF00"/>
                </a:highlight>
              </a:rPr>
              <a:t>Time</a:t>
            </a:r>
            <a:r>
              <a:rPr lang="en" sz="2100" b="1">
                <a:solidFill>
                  <a:srgbClr val="FFFFFF"/>
                </a:solidFill>
              </a:rPr>
              <a:t> </a:t>
            </a:r>
            <a:r>
              <a:rPr lang="en" sz="2100" b="1">
                <a:solidFill>
                  <a:srgbClr val="FFFFFF"/>
                </a:solidFill>
                <a:highlight>
                  <a:srgbClr val="00FFFF"/>
                </a:highlight>
              </a:rPr>
              <a:t>to</a:t>
            </a:r>
            <a:r>
              <a:rPr lang="en" sz="2100" b="1">
                <a:solidFill>
                  <a:srgbClr val="FFFFFF"/>
                </a:solidFill>
              </a:rPr>
              <a:t> </a:t>
            </a:r>
            <a:r>
              <a:rPr lang="en" sz="2100" b="1">
                <a:solidFill>
                  <a:srgbClr val="FFFFFF"/>
                </a:solidFill>
                <a:highlight>
                  <a:srgbClr val="8E7CC3"/>
                </a:highlight>
              </a:rPr>
              <a:t>get</a:t>
            </a:r>
            <a:r>
              <a:rPr lang="en" sz="2100" b="1">
                <a:solidFill>
                  <a:srgbClr val="FFFFFF"/>
                </a:solidFill>
              </a:rPr>
              <a:t> </a:t>
            </a:r>
            <a:r>
              <a:rPr lang="en" sz="2100" b="1">
                <a:solidFill>
                  <a:srgbClr val="FFFFFF"/>
                </a:solidFill>
                <a:highlight>
                  <a:srgbClr val="FF00FF"/>
                </a:highlight>
              </a:rPr>
              <a:t>creative</a:t>
            </a:r>
            <a:r>
              <a:rPr lang="en" sz="2100" b="1"/>
              <a:t>: </a:t>
            </a:r>
            <a:endParaRPr sz="2100" b="1"/>
          </a:p>
          <a:p>
            <a:pPr marL="0" lvl="0" indent="0" algn="l" rtl="0">
              <a:lnSpc>
                <a:spcPct val="115000"/>
              </a:lnSpc>
              <a:spcBef>
                <a:spcPts val="1600"/>
              </a:spcBef>
              <a:spcAft>
                <a:spcPts val="0"/>
              </a:spcAft>
              <a:buSzPts val="1800"/>
              <a:buNone/>
            </a:pPr>
            <a:r>
              <a:rPr lang="en"/>
              <a:t>Below are some links to a selection of online tutorials </a:t>
            </a:r>
            <a:r>
              <a:rPr lang="en" sz="1600"/>
              <a:t>Pick a few to watch and practice at home to see if you can replicate the looks. Alternatively, find your own favourite video, replicate that look. </a:t>
            </a:r>
            <a:endParaRPr sz="1600"/>
          </a:p>
          <a:p>
            <a:pPr marL="0" lvl="0" indent="0" algn="l" rtl="0">
              <a:lnSpc>
                <a:spcPct val="115000"/>
              </a:lnSpc>
              <a:spcBef>
                <a:spcPts val="1600"/>
              </a:spcBef>
              <a:spcAft>
                <a:spcPts val="0"/>
              </a:spcAft>
              <a:buSzPts val="1800"/>
              <a:buNone/>
            </a:pPr>
            <a:r>
              <a:rPr lang="en" sz="1600">
                <a:solidFill>
                  <a:srgbClr val="FF0000"/>
                </a:solidFill>
              </a:rPr>
              <a:t>Send us your pictures through:  Visions@gcfe.net</a:t>
            </a:r>
            <a:endParaRPr sz="1600">
              <a:solidFill>
                <a:srgbClr val="FF0000"/>
              </a:solidFill>
            </a:endParaRPr>
          </a:p>
          <a:p>
            <a:pPr marL="0" lvl="0" indent="0" algn="l" rtl="0">
              <a:lnSpc>
                <a:spcPct val="115000"/>
              </a:lnSpc>
              <a:spcBef>
                <a:spcPts val="1600"/>
              </a:spcBef>
              <a:spcAft>
                <a:spcPts val="0"/>
              </a:spcAft>
              <a:buSzPts val="1800"/>
              <a:buNone/>
            </a:pPr>
            <a:r>
              <a:rPr lang="en" sz="1600"/>
              <a:t>Cut crease - </a:t>
            </a:r>
            <a:r>
              <a:rPr lang="en" sz="1600" u="sng">
                <a:solidFill>
                  <a:schemeClr val="hlink"/>
                </a:solidFill>
                <a:hlinkClick r:id="rId3"/>
              </a:rPr>
              <a:t>https://www.youtube.com/watch?v=NIDltJvgQ3M</a:t>
            </a:r>
            <a:endParaRPr sz="1600"/>
          </a:p>
          <a:p>
            <a:pPr marL="0" lvl="0" indent="0" algn="l" rtl="0">
              <a:lnSpc>
                <a:spcPct val="115000"/>
              </a:lnSpc>
              <a:spcBef>
                <a:spcPts val="1600"/>
              </a:spcBef>
              <a:spcAft>
                <a:spcPts val="0"/>
              </a:spcAft>
              <a:buSzPts val="1800"/>
              <a:buNone/>
            </a:pPr>
            <a:r>
              <a:rPr lang="en" sz="1600"/>
              <a:t>Gold cut crease – </a:t>
            </a:r>
            <a:r>
              <a:rPr lang="en" sz="1600" u="sng">
                <a:solidFill>
                  <a:schemeClr val="hlink"/>
                </a:solidFill>
                <a:hlinkClick r:id="rId4"/>
              </a:rPr>
              <a:t>https://www.youtube.com/watch?v=_uNlGGOgR9E</a:t>
            </a:r>
            <a:endParaRPr sz="1600"/>
          </a:p>
          <a:p>
            <a:pPr marL="0" lvl="0" indent="0" algn="l" rtl="0">
              <a:lnSpc>
                <a:spcPct val="115000"/>
              </a:lnSpc>
              <a:spcBef>
                <a:spcPts val="1600"/>
              </a:spcBef>
              <a:spcAft>
                <a:spcPts val="0"/>
              </a:spcAft>
              <a:buSzPts val="1800"/>
              <a:buNone/>
            </a:pPr>
            <a:r>
              <a:rPr lang="en" sz="1600"/>
              <a:t>Smoky eye – </a:t>
            </a:r>
            <a:r>
              <a:rPr lang="en" sz="1600" u="sng">
                <a:solidFill>
                  <a:schemeClr val="hlink"/>
                </a:solidFill>
                <a:hlinkClick r:id="rId5"/>
              </a:rPr>
              <a:t>https://www.youtube.com/watch?v=NonCmCOimtE</a:t>
            </a:r>
            <a:endParaRPr sz="1600"/>
          </a:p>
          <a:p>
            <a:pPr marL="0" lvl="0" indent="0" algn="l" rtl="0">
              <a:lnSpc>
                <a:spcPct val="115000"/>
              </a:lnSpc>
              <a:spcBef>
                <a:spcPts val="1600"/>
              </a:spcBef>
              <a:spcAft>
                <a:spcPts val="0"/>
              </a:spcAft>
              <a:buSzPts val="1800"/>
              <a:buNone/>
            </a:pPr>
            <a:r>
              <a:rPr lang="en" sz="1600"/>
              <a:t>Simple up-dos- </a:t>
            </a:r>
            <a:r>
              <a:rPr lang="en" sz="1600" u="sng">
                <a:solidFill>
                  <a:schemeClr val="hlink"/>
                </a:solidFill>
                <a:hlinkClick r:id="rId6"/>
              </a:rPr>
              <a:t>https://www.youtube.com/watch?v=bDfw2fbLxqw</a:t>
            </a:r>
            <a:endParaRPr sz="1600"/>
          </a:p>
          <a:p>
            <a:pPr marL="0" lvl="0" indent="0" algn="l" rtl="0">
              <a:lnSpc>
                <a:spcPct val="115000"/>
              </a:lnSpc>
              <a:spcBef>
                <a:spcPts val="1600"/>
              </a:spcBef>
              <a:spcAft>
                <a:spcPts val="1600"/>
              </a:spcAft>
              <a:buSzPts val="1800"/>
              <a:buNone/>
            </a:pPr>
            <a:r>
              <a:rPr lang="en" sz="1600"/>
              <a:t>Simple nail designs - </a:t>
            </a:r>
            <a:r>
              <a:rPr lang="en" sz="1600" u="sng">
                <a:solidFill>
                  <a:schemeClr val="hlink"/>
                </a:solidFill>
                <a:hlinkClick r:id="rId7"/>
              </a:rPr>
              <a:t>https://www.youtube.com/watch?v=ElL895fr_Jg</a:t>
            </a:r>
            <a:endParaRPr sz="1600"/>
          </a:p>
        </p:txBody>
      </p:sp>
      <p:pic>
        <p:nvPicPr>
          <p:cNvPr id="106" name="Google Shape;106;p20"/>
          <p:cNvPicPr preferRelativeResize="0"/>
          <p:nvPr/>
        </p:nvPicPr>
        <p:blipFill rotWithShape="1">
          <a:blip r:embed="rId8">
            <a:alphaModFix/>
          </a:blip>
          <a:srcRect/>
          <a:stretch/>
        </p:blipFill>
        <p:spPr>
          <a:xfrm>
            <a:off x="6686950" y="1294825"/>
            <a:ext cx="2394051" cy="38486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Task 4: Salon ethics &amp; personal presentation</a:t>
            </a:r>
            <a:endParaRPr/>
          </a:p>
        </p:txBody>
      </p:sp>
      <p:sp>
        <p:nvSpPr>
          <p:cNvPr id="112" name="Google Shape;112;p2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AutoNum type="arabicPeriod"/>
            </a:pPr>
            <a:r>
              <a:rPr lang="en"/>
              <a:t>Create a poster showing how a beauty therapist should present themselves whilst working in a salon environment to include:</a:t>
            </a:r>
            <a:endParaRPr/>
          </a:p>
          <a:p>
            <a:pPr marL="0" lvl="0" indent="0" algn="l" rtl="0">
              <a:lnSpc>
                <a:spcPct val="115000"/>
              </a:lnSpc>
              <a:spcBef>
                <a:spcPts val="1600"/>
              </a:spcBef>
              <a:spcAft>
                <a:spcPts val="0"/>
              </a:spcAft>
              <a:buSzPts val="1800"/>
              <a:buNone/>
            </a:pPr>
            <a:r>
              <a:rPr lang="en"/>
              <a:t>Hair, nails, makeup &amp; personal hygiene</a:t>
            </a:r>
            <a:endParaRPr/>
          </a:p>
          <a:p>
            <a:pPr marL="0" lvl="0" indent="0" algn="l" rtl="0">
              <a:lnSpc>
                <a:spcPct val="115000"/>
              </a:lnSpc>
              <a:spcBef>
                <a:spcPts val="1600"/>
              </a:spcBef>
              <a:spcAft>
                <a:spcPts val="0"/>
              </a:spcAft>
              <a:buSzPts val="1800"/>
              <a:buNone/>
            </a:pPr>
            <a:r>
              <a:rPr lang="en"/>
              <a:t>Uniform</a:t>
            </a:r>
            <a:endParaRPr/>
          </a:p>
          <a:p>
            <a:pPr marL="0" lvl="0" indent="0" algn="l" rtl="0">
              <a:lnSpc>
                <a:spcPct val="115000"/>
              </a:lnSpc>
              <a:spcBef>
                <a:spcPts val="1600"/>
              </a:spcBef>
              <a:spcAft>
                <a:spcPts val="0"/>
              </a:spcAft>
              <a:buSzPts val="1800"/>
              <a:buNone/>
            </a:pPr>
            <a:r>
              <a:rPr lang="en"/>
              <a:t>How they should conduct themselves (behaviour &amp; attitude)</a:t>
            </a:r>
            <a:endParaRPr/>
          </a:p>
          <a:p>
            <a:pPr marL="0" lvl="0" indent="0" algn="l" rtl="0">
              <a:lnSpc>
                <a:spcPct val="115000"/>
              </a:lnSpc>
              <a:spcBef>
                <a:spcPts val="1600"/>
              </a:spcBef>
              <a:spcAft>
                <a:spcPts val="0"/>
              </a:spcAft>
              <a:buSzPts val="1800"/>
              <a:buNone/>
            </a:pPr>
            <a:r>
              <a:rPr lang="en"/>
              <a:t>What hygiene they should abide by</a:t>
            </a:r>
            <a:endParaRPr/>
          </a:p>
          <a:p>
            <a:pPr marL="457200" lvl="0" indent="0" algn="l" rtl="0">
              <a:lnSpc>
                <a:spcPct val="115000"/>
              </a:lnSpc>
              <a:spcBef>
                <a:spcPts val="1600"/>
              </a:spcBef>
              <a:spcAft>
                <a:spcPts val="1600"/>
              </a:spcAft>
              <a:buSzPts val="1800"/>
              <a:buNone/>
            </a:pPr>
            <a:endParaRPr/>
          </a:p>
        </p:txBody>
      </p:sp>
      <p:pic>
        <p:nvPicPr>
          <p:cNvPr id="113" name="Google Shape;113;p21"/>
          <p:cNvPicPr preferRelativeResize="0"/>
          <p:nvPr/>
        </p:nvPicPr>
        <p:blipFill rotWithShape="1">
          <a:blip r:embed="rId3">
            <a:alphaModFix/>
          </a:blip>
          <a:srcRect/>
          <a:stretch/>
        </p:blipFill>
        <p:spPr>
          <a:xfrm>
            <a:off x="6734100" y="1594125"/>
            <a:ext cx="2240101" cy="3355924"/>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683</Words>
  <Application>Microsoft Macintosh PowerPoint</Application>
  <PresentationFormat>On-screen Show (16:9)</PresentationFormat>
  <Paragraphs>65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Simple Light</vt:lpstr>
      <vt:lpstr>PowerPoint Presentation</vt:lpstr>
      <vt:lpstr>PowerPoint Presentation</vt:lpstr>
      <vt:lpstr>Task 1: Create a mood board</vt:lpstr>
      <vt:lpstr>Mood board criteria</vt:lpstr>
      <vt:lpstr>Just for Fun: Test your knowledge</vt:lpstr>
      <vt:lpstr>Task 2. COMMON DISORDERS</vt:lpstr>
      <vt:lpstr>PowerPoint Presentation</vt:lpstr>
      <vt:lpstr>PowerPoint Presentation</vt:lpstr>
      <vt:lpstr>Task 4: Salon ethics &amp; personal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Trish Grover</cp:lastModifiedBy>
  <cp:revision>1</cp:revision>
  <dcterms:modified xsi:type="dcterms:W3CDTF">2020-05-04T06:53:15Z</dcterms:modified>
</cp:coreProperties>
</file>